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6"/>
  </p:notesMasterIdLst>
  <p:sldIdLst>
    <p:sldId id="453" r:id="rId2"/>
    <p:sldId id="451" r:id="rId3"/>
    <p:sldId id="450" r:id="rId4"/>
    <p:sldId id="454" r:id="rId5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510" y="3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3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36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граждане!</a:t>
            </a: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sz="3100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3600" dirty="0" smtClean="0">
                <a:solidFill>
                  <a:schemeClr val="tx2"/>
                </a:solidFill>
              </a:rPr>
              <a:t>Вы </a:t>
            </a:r>
            <a:r>
              <a:rPr lang="ru-RU" sz="3600" dirty="0">
                <a:solidFill>
                  <a:schemeClr val="tx2"/>
                </a:solidFill>
              </a:rPr>
              <a:t>можете подать заявление </a:t>
            </a:r>
            <a:r>
              <a:rPr lang="ru-RU" sz="3600" dirty="0" smtClean="0">
                <a:solidFill>
                  <a:schemeClr val="tx2"/>
                </a:solidFill>
              </a:rPr>
              <a:t>электронно </a:t>
            </a:r>
            <a:r>
              <a:rPr lang="ru-RU" sz="3600" b="1" dirty="0">
                <a:solidFill>
                  <a:srgbClr val="C00000"/>
                </a:solidFill>
              </a:rPr>
              <a:t/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rgbClr val="C00000"/>
                </a:solidFill>
              </a:rPr>
              <a:t>на ежемесячное пособие  на ребенка </a:t>
            </a:r>
            <a:br>
              <a:rPr lang="ru-RU" sz="3600" b="1" dirty="0" smtClean="0">
                <a:solidFill>
                  <a:srgbClr val="C00000"/>
                </a:solidFill>
              </a:rPr>
            </a:br>
            <a:r>
              <a:rPr lang="ru-RU" sz="3600" b="1" dirty="0" smtClean="0">
                <a:solidFill>
                  <a:schemeClr val="tx2"/>
                </a:solidFill>
              </a:rPr>
              <a:t>через Портал </a:t>
            </a:r>
            <a:r>
              <a:rPr lang="ru-RU" sz="3600" b="1" dirty="0">
                <a:solidFill>
                  <a:schemeClr val="tx2"/>
                </a:solidFill>
              </a:rPr>
              <a:t>государственных и муниципальных услуг Республики Татарстан </a:t>
            </a:r>
            <a:r>
              <a:rPr lang="ru-RU" sz="3600" b="1" dirty="0" smtClean="0">
                <a:solidFill>
                  <a:schemeClr val="tx2"/>
                </a:solidFill>
              </a:rPr>
              <a:t/>
            </a:r>
            <a:br>
              <a:rPr lang="ru-RU" sz="3600" b="1" dirty="0" smtClean="0">
                <a:solidFill>
                  <a:schemeClr val="tx2"/>
                </a:solidFill>
              </a:rPr>
            </a:br>
            <a:r>
              <a:rPr lang="en-US" sz="3600" b="1" dirty="0" smtClean="0">
                <a:solidFill>
                  <a:srgbClr val="C00000"/>
                </a:solidFill>
              </a:rPr>
              <a:t>uslugi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>
                <a:solidFill>
                  <a:srgbClr val="C00000"/>
                </a:solidFill>
              </a:rPr>
              <a:t>tatarstan</a:t>
            </a:r>
            <a:r>
              <a:rPr lang="ru-RU" sz="3600" b="1" dirty="0">
                <a:solidFill>
                  <a:srgbClr val="C00000"/>
                </a:solidFill>
              </a:rPr>
              <a:t>.</a:t>
            </a:r>
            <a:r>
              <a:rPr lang="en-US" sz="3600" b="1" dirty="0" smtClean="0">
                <a:solidFill>
                  <a:srgbClr val="C00000"/>
                </a:solidFill>
              </a:rPr>
              <a:t>ru</a:t>
            </a:r>
            <a:r>
              <a:rPr lang="ru-RU" sz="3100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31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188038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924944"/>
            <a:ext cx="5786189" cy="19874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548680"/>
            <a:ext cx="86409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1. Зарегистрируйте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кабинет 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92896"/>
            <a:ext cx="2211338" cy="3042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-8434" y="1484784"/>
            <a:ext cx="544453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496113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2. Подавайте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Татарстан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665" y="2774826"/>
            <a:ext cx="6337437" cy="32464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3130895"/>
            <a:ext cx="2266950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8784" y="4997145"/>
            <a:ext cx="2257425" cy="8763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Прямая со стрелкой 16"/>
          <p:cNvCxnSpPr>
            <a:endCxn id="1027" idx="1"/>
          </p:cNvCxnSpPr>
          <p:nvPr/>
        </p:nvCxnSpPr>
        <p:spPr>
          <a:xfrm flipV="1">
            <a:off x="1691680" y="3569045"/>
            <a:ext cx="5047104" cy="2094364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7872259" y="4123403"/>
            <a:ext cx="0" cy="774431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5400600" cy="6857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443019" y="120402"/>
            <a:ext cx="37434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Обращаем внимание</a:t>
            </a:r>
            <a:r>
              <a:rPr lang="en-US" sz="2800" dirty="0" smtClean="0">
                <a:solidFill>
                  <a:schemeClr val="tx2"/>
                </a:solidFill>
                <a:latin typeface="+mn-lt"/>
              </a:rPr>
              <a:t>,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 что Вы также можете подать электронное  заявление на компенсацию родплаты. </a:t>
            </a:r>
          </a:p>
          <a:p>
            <a:pPr algn="ctr"/>
            <a:r>
              <a:rPr lang="ru-RU" sz="3200" dirty="0" smtClean="0">
                <a:solidFill>
                  <a:srgbClr val="C00000"/>
                </a:solidFill>
                <a:latin typeface="+mn-lt"/>
              </a:rPr>
              <a:t>Экономьте </a:t>
            </a:r>
            <a:r>
              <a:rPr lang="ru-RU" sz="3200" dirty="0">
                <a:solidFill>
                  <a:srgbClr val="C00000"/>
                </a:solidFill>
                <a:latin typeface="+mn-lt"/>
              </a:rPr>
              <a:t>время </a:t>
            </a:r>
            <a:endParaRPr lang="ru-RU" sz="3200" dirty="0" smtClean="0">
              <a:solidFill>
                <a:srgbClr val="C00000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на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подготовку необходимых документов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для получения госуслуг,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подавайте заявления в электронном виде </a:t>
            </a:r>
            <a:r>
              <a:rPr lang="ru-RU" sz="2800" dirty="0">
                <a:solidFill>
                  <a:schemeClr val="tx2"/>
                </a:solidFill>
                <a:latin typeface="+mn-lt"/>
              </a:rPr>
              <a:t>и отслеживайте </a:t>
            </a:r>
            <a:r>
              <a:rPr lang="ru-RU" sz="2800" dirty="0" smtClean="0">
                <a:solidFill>
                  <a:schemeClr val="tx2"/>
                </a:solidFill>
                <a:latin typeface="+mn-lt"/>
              </a:rPr>
              <a:t>их статус 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  <a:p>
            <a:pPr algn="ctr"/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«не </a:t>
            </a:r>
            <a:r>
              <a:rPr lang="ru-RU" sz="2800" dirty="0">
                <a:solidFill>
                  <a:srgbClr val="C00000"/>
                </a:solidFill>
                <a:latin typeface="+mn-lt"/>
              </a:rPr>
              <a:t>выходя из </a:t>
            </a:r>
            <a:r>
              <a:rPr lang="ru-RU" sz="2800" dirty="0" smtClean="0">
                <a:solidFill>
                  <a:srgbClr val="C00000"/>
                </a:solidFill>
                <a:latin typeface="+mn-lt"/>
              </a:rPr>
              <a:t>дома».</a:t>
            </a:r>
            <a:endParaRPr lang="ru-RU" sz="28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52677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19473</TotalTime>
  <Words>62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       Уважаемые граждане!  Вы можете подать заявление электронно  на ежемесячное пособие  на ребенка  через Портал государственных и муниципальных услуг Республики Татарстан  uslugi.tatarstan.ru       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Администратор</cp:lastModifiedBy>
  <cp:revision>1459</cp:revision>
  <dcterms:modified xsi:type="dcterms:W3CDTF">2021-02-19T10:53:20Z</dcterms:modified>
</cp:coreProperties>
</file>